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7D33D4-5B4F-4B89-A7D2-33422333570C}" v="8" dt="2025-12-06T15:42:11.4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98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Олька В" userId="21dba446f9600cc2" providerId="LiveId" clId="{5D15527C-2A66-4C31-AD1F-17889B224606}"/>
    <pc:docChg chg="modSld">
      <pc:chgData name="Олька В" userId="21dba446f9600cc2" providerId="LiveId" clId="{5D15527C-2A66-4C31-AD1F-17889B224606}" dt="2025-12-06T15:39:43.536" v="3"/>
      <pc:docMkLst>
        <pc:docMk/>
      </pc:docMkLst>
      <pc:sldChg chg="modSp">
        <pc:chgData name="Олька В" userId="21dba446f9600cc2" providerId="LiveId" clId="{5D15527C-2A66-4C31-AD1F-17889B224606}" dt="2025-12-06T15:39:43.536" v="3"/>
        <pc:sldMkLst>
          <pc:docMk/>
          <pc:sldMk cId="0" sldId="256"/>
        </pc:sldMkLst>
        <pc:picChg chg="mod">
          <ac:chgData name="Олька В" userId="21dba446f9600cc2" providerId="LiveId" clId="{5D15527C-2A66-4C31-AD1F-17889B224606}" dt="2025-12-06T15:39:43.536" v="3"/>
          <ac:picMkLst>
            <pc:docMk/>
            <pc:sldMk cId="0" sldId="256"/>
            <ac:picMk id="2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9297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yberleninka.ru/article/n/vospitanie-voennogo-i-politicheskogo-lidera-v-drevnegrecheskih-i-drevnerimskih-realiyah-versii-ksenofonta-i-tsitserona" TargetMode="External"/><Relationship Id="rId7" Type="http://schemas.openxmlformats.org/officeDocument/2006/relationships/hyperlink" Target="https://cyberleninka.ru/article/n/etika-dobrodeteli-aristotelya-kak-osnova-sotsialnoy-spravedlivosti-v-lokuse-vstrechi-antichnoy-i-blizhnevostochnoy-kultur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cyberleninka.ru/article/n/obosnovanie-kontseptsii-zdorovogo-obraza-zhizni-v-sotsialnoy-filosofii-traditsiya-i-sovremennost" TargetMode="External"/><Relationship Id="rId5" Type="http://schemas.openxmlformats.org/officeDocument/2006/relationships/hyperlink" Target="https://cyberleninka.ru/article/n/predstavleniya-tsitserona-i-seneki-o-politike-i-emotsiyah" TargetMode="External"/><Relationship Id="rId4" Type="http://schemas.openxmlformats.org/officeDocument/2006/relationships/hyperlink" Target="https://cyberleninka.ru/article/n/plutarh-i-politicheskaya-praktika-i-ii-vv-n-e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7C2EC6D-B02E-8726-7CE2-449F8F199427}"/>
              </a:ext>
            </a:extLst>
          </p:cNvPr>
          <p:cNvSpPr/>
          <p:nvPr/>
        </p:nvSpPr>
        <p:spPr>
          <a:xfrm>
            <a:off x="12555415" y="7544744"/>
            <a:ext cx="2074985" cy="684856"/>
          </a:xfrm>
          <a:prstGeom prst="rect">
            <a:avLst/>
          </a:prstGeom>
          <a:solidFill>
            <a:srgbClr val="EEE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46050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Модел</a:t>
            </a:r>
            <a:r>
              <a:rPr lang="ru-RU" sz="4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ь</a:t>
            </a:r>
            <a:r>
              <a:rPr lang="en-US" sz="4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правителей в трудах мыслителей Древней Греции и Рима</a:t>
            </a:r>
            <a:endParaRPr lang="en-US" sz="4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995221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Проблема идеального правителя занимала центральное место в политико-философской мысли античности. В условиях ранних форм государства мыслители Древней Греции и Рима искали ответы на вопросы о том, кто должен править и какими качествами он обязан обладать.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A1CDAB-EDA7-0B96-2E92-1D5F7C6E0520}"/>
              </a:ext>
            </a:extLst>
          </p:cNvPr>
          <p:cNvSpPr txBox="1"/>
          <p:nvPr/>
        </p:nvSpPr>
        <p:spPr>
          <a:xfrm>
            <a:off x="6193166" y="6032569"/>
            <a:ext cx="3024553" cy="2397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ru-RU" sz="1700" i="1" dirty="0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Аннагурбанова</a:t>
            </a:r>
            <a:r>
              <a:rPr lang="ru-RU" sz="17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Дженнет</a:t>
            </a:r>
          </a:p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ru-RU" sz="17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Арбатова </a:t>
            </a:r>
            <a:r>
              <a:rPr lang="ru-RU" sz="1700" i="1" dirty="0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Огулджан</a:t>
            </a:r>
            <a:endParaRPr lang="ru-RU" sz="1700" i="1" dirty="0">
              <a:solidFill>
                <a:srgbClr val="2A2742"/>
              </a:solidFill>
              <a:latin typeface="Times New Roman" panose="02020603050405020304" pitchFamily="18" charset="0"/>
              <a:ea typeface="Arimo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ru-RU" sz="17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Ваганова Ольга</a:t>
            </a:r>
          </a:p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ru-RU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Дурдыева </a:t>
            </a:r>
            <a:r>
              <a:rPr lang="ru-RU" sz="17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Айболек</a:t>
            </a:r>
            <a:endParaRPr lang="ru-RU" sz="17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ru-RU" sz="17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Чарыева</a:t>
            </a:r>
            <a:r>
              <a:rPr lang="ru-RU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Огулбиби</a:t>
            </a:r>
            <a:endParaRPr lang="ru-RU" sz="17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550"/>
              </a:lnSpc>
              <a:buSzPct val="100000"/>
            </a:pPr>
            <a:r>
              <a:rPr lang="ru-RU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Группа № 3834101/30309</a:t>
            </a:r>
            <a:endParaRPr lang="en-US" sz="17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2550"/>
              </a:lnSpc>
              <a:buSzPct val="100000"/>
              <a:buChar char="•"/>
            </a:pPr>
            <a:endParaRPr lang="ru-RU" sz="1700" i="1" dirty="0">
              <a:solidFill>
                <a:srgbClr val="2A2742"/>
              </a:solidFill>
              <a:latin typeface="Times New Roman" panose="02020603050405020304" pitchFamily="18" charset="0"/>
              <a:ea typeface="Arimo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1FB65C4-5AEE-F41D-5AA4-98BC70F4032A}"/>
              </a:ext>
            </a:extLst>
          </p:cNvPr>
          <p:cNvSpPr/>
          <p:nvPr/>
        </p:nvSpPr>
        <p:spPr>
          <a:xfrm>
            <a:off x="12555415" y="7544744"/>
            <a:ext cx="2074985" cy="684856"/>
          </a:xfrm>
          <a:prstGeom prst="rect">
            <a:avLst/>
          </a:prstGeom>
          <a:solidFill>
            <a:srgbClr val="EEE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84104"/>
            <a:ext cx="7556421" cy="939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ru-RU" sz="4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Заключение</a:t>
            </a:r>
            <a:endParaRPr lang="en-US" sz="4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2512704"/>
            <a:ext cx="7556421" cy="1197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В античной мысли сложился образ правителя как человека, властвующего прежде всего над собой. Его личные качества оказывают решающее влияние на политическую стабильность.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3874706"/>
            <a:ext cx="7556421" cy="798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Разум, добродетель и умеренность укрепляют государство, тогда как гнев, страх и ненависть ведут к его разрушению.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80190" y="4819373"/>
            <a:ext cx="7556421" cy="15967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Идеальный правитель античности — это носитель меры, справедливости и мудрости, воспитатель народа и гарант общественного порядка. Эта модель оказала огромное влияние на европейскую политическую традицию.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08744" y="3924474"/>
            <a:ext cx="65924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72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Спасибо за внимание!</a:t>
            </a:r>
            <a:endParaRPr lang="en-US" sz="7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FD72921-C6E5-DDDD-DEF4-E582CC1FB23C}"/>
              </a:ext>
            </a:extLst>
          </p:cNvPr>
          <p:cNvSpPr/>
          <p:nvPr/>
        </p:nvSpPr>
        <p:spPr>
          <a:xfrm>
            <a:off x="12555415" y="7544744"/>
            <a:ext cx="2074985" cy="684856"/>
          </a:xfrm>
          <a:prstGeom prst="rect">
            <a:avLst/>
          </a:prstGeom>
          <a:solidFill>
            <a:srgbClr val="EEE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84589" y="949513"/>
            <a:ext cx="111510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Список использованных источников:</a:t>
            </a:r>
            <a:endParaRPr lang="en-US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97BF1-204C-EAEF-DDDA-C54C9DB27B1E}"/>
              </a:ext>
            </a:extLst>
          </p:cNvPr>
          <p:cNvSpPr txBox="1"/>
          <p:nvPr/>
        </p:nvSpPr>
        <p:spPr>
          <a:xfrm>
            <a:off x="1301261" y="1859035"/>
            <a:ext cx="12403016" cy="4852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Ветошкина М. К. Воспитание военного и политического лидера в древнегреческих и древнеримских реалиях: версии Ксенофонта и Цицерона //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Hypothekai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2017. №1. URL: </a:t>
            </a:r>
            <a:r>
              <a:rPr lang="ru-RU" sz="18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https://cyberleninka.ru/article/n/vospitanie-voennogo-i-politicheskogo-lidera-v-drevnegrecheskih-i-drevnerimskih-realiyah-versii-ksenofonta-i-tsitserona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(дата обращения: 06.12.2025).</a:t>
            </a:r>
            <a:endParaRPr lang="ru-RU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Данилова В. Ю. Плутарх и политическая практика I-II вв. н.э. // Genesis: исторические исследования. 2019. №8. URL: </a:t>
            </a:r>
            <a:r>
              <a:rPr lang="ru-RU" sz="18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4"/>
              </a:rPr>
              <a:t>https://cyberleninka.ru/article/n/plutarh-i-politicheskaya-praktika-i-ii-vv-n-e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(дата обращения: 06.12.2025).</a:t>
            </a:r>
            <a:endParaRPr lang="ru-RU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Демина С. С. Представления Цицерона и Сенеки о политике и эмоциях // Вестник Пермского университета. Серия. История. 2020. №2 (49). URL: </a:t>
            </a:r>
            <a:r>
              <a:rPr lang="ru-RU" sz="18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5"/>
              </a:rPr>
              <a:t>https://cyberleninka.ru/article/n/predstavleniya-tsitserona-i-seneki-o-politike-i-emotsiyah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(дата обращения: 06.12.2025).</a:t>
            </a:r>
            <a:endParaRPr lang="ru-RU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Есина Т. А. Обоснование концепции здорового образа жизни в социальной философии: традиция и современность // Известия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ТулГУ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Гуманитарные науки. 2018. №4. URL: </a:t>
            </a:r>
            <a:r>
              <a:rPr lang="ru-RU" sz="18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6"/>
              </a:rPr>
              <a:t>https://cyberleninka.ru/article/n/obosnovanie-kontseptsii-zdorovogo-obraza-zhizni-v-sotsialnoy-filosofii-traditsiya-i-sovremennost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(дата обращения: 06.12.2025).</a:t>
            </a:r>
            <a:endParaRPr lang="ru-RU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Перунова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Н.В. Этика добродетели Аристотеля как основа социальной справедливости: в локусе встречи античной и ближневосточной культур //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Verbum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2017. №19. URL: </a:t>
            </a:r>
            <a:r>
              <a:rPr lang="ru-RU" sz="18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7"/>
              </a:rPr>
              <a:t>https://cyberleninka.ru/article/n/etika-dobrodeteli-aristotelya-kak-osnova-sotsialnoy-spravedlivosti-v-lokuse-vstrechi-antichnoy-i-blizhnevostochnoy-kultur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(дата обращения: 06.12.2025).</a:t>
            </a:r>
            <a:endParaRPr lang="ru-RU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01A556A-F7FF-6976-5037-13A516E2DC97}"/>
              </a:ext>
            </a:extLst>
          </p:cNvPr>
          <p:cNvSpPr/>
          <p:nvPr/>
        </p:nvSpPr>
        <p:spPr>
          <a:xfrm>
            <a:off x="12555415" y="7544744"/>
            <a:ext cx="2074985" cy="684856"/>
          </a:xfrm>
          <a:prstGeom prst="rect">
            <a:avLst/>
          </a:prstGeom>
          <a:solidFill>
            <a:srgbClr val="EEE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793790" y="1657588"/>
            <a:ext cx="1154370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44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Греческая</a:t>
            </a:r>
            <a:r>
              <a:rPr lang="en-US" sz="4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</a:t>
            </a:r>
            <a:r>
              <a:rPr lang="ru-RU" sz="4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т</a:t>
            </a:r>
            <a:r>
              <a:rPr lang="en-US" sz="44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радиция</a:t>
            </a:r>
            <a:r>
              <a:rPr lang="en-US" sz="4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: </a:t>
            </a:r>
            <a:r>
              <a:rPr lang="ru-RU" sz="4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в</a:t>
            </a:r>
            <a:r>
              <a:rPr lang="en-US" sz="44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ласть</a:t>
            </a:r>
            <a:r>
              <a:rPr lang="en-US" sz="4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</a:t>
            </a:r>
            <a:r>
              <a:rPr lang="en-US" sz="44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как</a:t>
            </a:r>
            <a:r>
              <a:rPr lang="en-US" sz="4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</a:t>
            </a:r>
            <a:r>
              <a:rPr lang="ru-RU" sz="4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с</a:t>
            </a:r>
            <a:r>
              <a:rPr lang="en-US" sz="44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лужение</a:t>
            </a:r>
            <a:r>
              <a:rPr lang="en-US" sz="4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</a:t>
            </a:r>
            <a:r>
              <a:rPr lang="ru-RU" sz="4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б</a:t>
            </a:r>
            <a:r>
              <a:rPr lang="en-US" sz="44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лагу</a:t>
            </a:r>
            <a:endParaRPr lang="en-US" sz="4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2564725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Греческая традиция заложила фундамент осмысления власти как нравственно осмысленного служения общему благу. Правитель — это прежде всего определённый тип человека, в котором соединяются нравственное начало, способность к разумному управлению и умение удерживать стабильность.</a:t>
            </a:r>
            <a:endParaRPr 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93790" y="3908584"/>
            <a:ext cx="4196358" cy="2663309"/>
          </a:xfrm>
          <a:prstGeom prst="roundRect">
            <a:avLst>
              <a:gd name="adj" fmla="val 357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7" name="Shape 4"/>
          <p:cNvSpPr/>
          <p:nvPr/>
        </p:nvSpPr>
        <p:spPr>
          <a:xfrm>
            <a:off x="1028224" y="414301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5390" y="4330065"/>
            <a:ext cx="306110" cy="30611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28224" y="505027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Разумность</a:t>
            </a:r>
            <a:endParaRPr lang="en-US" sz="26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028224" y="5611654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Способность к постижению идей и Блага.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5216962" y="3908584"/>
            <a:ext cx="4196358" cy="2663309"/>
          </a:xfrm>
          <a:prstGeom prst="roundRect">
            <a:avLst>
              <a:gd name="adj" fmla="val 357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2" name="Shape 8"/>
          <p:cNvSpPr/>
          <p:nvPr/>
        </p:nvSpPr>
        <p:spPr>
          <a:xfrm>
            <a:off x="5451396" y="414301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8562" y="4330065"/>
            <a:ext cx="306110" cy="30611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451396" y="505027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Нравственность</a:t>
            </a:r>
            <a:endParaRPr lang="en-US" sz="26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5451396" y="5611654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Бесстрастие и свобода от крайностей.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1"/>
          <p:cNvSpPr/>
          <p:nvPr/>
        </p:nvSpPr>
        <p:spPr>
          <a:xfrm>
            <a:off x="9640133" y="3908584"/>
            <a:ext cx="4196358" cy="2663309"/>
          </a:xfrm>
          <a:prstGeom prst="roundRect">
            <a:avLst>
              <a:gd name="adj" fmla="val 357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7" name="Shape 12"/>
          <p:cNvSpPr/>
          <p:nvPr/>
        </p:nvSpPr>
        <p:spPr>
          <a:xfrm>
            <a:off x="9874568" y="414301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61734" y="4330065"/>
            <a:ext cx="306110" cy="30611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9874568" y="505027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Стабильность</a:t>
            </a:r>
            <a:endParaRPr lang="en-US" sz="26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4"/>
          <p:cNvSpPr/>
          <p:nvPr/>
        </p:nvSpPr>
        <p:spPr>
          <a:xfrm>
            <a:off x="9874568" y="5611654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Умение поддерживать общественный порядок.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65359"/>
            <a:ext cx="6247328" cy="510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4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Платон: </a:t>
            </a:r>
            <a:r>
              <a:rPr lang="ru-RU" sz="4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ф</a:t>
            </a:r>
            <a:r>
              <a:rPr lang="en-US" sz="44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илософ</a:t>
            </a:r>
            <a:r>
              <a:rPr lang="en-US" sz="4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-</a:t>
            </a:r>
            <a:r>
              <a:rPr lang="ru-RU" sz="4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п</a:t>
            </a:r>
            <a:r>
              <a:rPr lang="en-US" sz="44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равитель</a:t>
            </a:r>
            <a:endParaRPr lang="en-US" sz="4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1965484"/>
            <a:ext cx="352925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91662" y="1965484"/>
            <a:ext cx="7666169" cy="2613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В диалогах «Государство» и «Политик» Платон выдвигает концепцию философа-правителя. Управлять должны те, кто способен на безошибочное познание справедливости и добра, поскольку именно знание делает политическое решение верным.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90967" y="4108682"/>
            <a:ext cx="3529251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Правитель должен быть бесстрастным, владеющим собой, свободным от крайностей.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5171658" y="4192285"/>
            <a:ext cx="35292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Государство как отражение строения души.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3204269" y="6182056"/>
            <a:ext cx="35292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Нравственно совершенная личность.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511373"/>
            <a:ext cx="755642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Аристотель: </a:t>
            </a:r>
            <a:r>
              <a:rPr lang="ru-RU" sz="4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д</a:t>
            </a:r>
            <a:r>
              <a:rPr lang="en-US" sz="44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обродетель</a:t>
            </a:r>
            <a:r>
              <a:rPr lang="en-US" sz="4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и </a:t>
            </a:r>
            <a:r>
              <a:rPr lang="ru-RU" sz="4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р</a:t>
            </a:r>
            <a:r>
              <a:rPr lang="en-US" sz="44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ассудительность</a:t>
            </a:r>
            <a:endParaRPr lang="en-US" sz="4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2463312"/>
            <a:ext cx="3286482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Практическая модель власти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3094760"/>
            <a:ext cx="3570684" cy="1360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Аристотель предлагает более реалистичную модель власти. В «Политике» и «Никомаховой этике» он показывает, что правитель отличается от остальных не происхождением, а степенью добродетели.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773618" y="3094760"/>
            <a:ext cx="35706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Государство существует ради </a:t>
            </a:r>
            <a:r>
              <a:rPr lang="en-US" sz="1600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благой жизни</a:t>
            </a:r>
            <a:r>
              <a:rPr lang="en-US" sz="16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, а правитель обязан создавать условия для реализации добродетели гражданами.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273546" y="1962031"/>
            <a:ext cx="35706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43888" y="5003567"/>
            <a:ext cx="255151" cy="25515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832878" y="4998329"/>
            <a:ext cx="222420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Ключевые качества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6832878" y="5366113"/>
            <a:ext cx="7003733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Не только моральные качества, но и </a:t>
            </a:r>
            <a:r>
              <a:rPr lang="en-US" sz="1600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рассудительность (фронезис)</a:t>
            </a:r>
            <a:r>
              <a:rPr lang="en-US" sz="16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— способность принимать верные решения в конкретных обстоятельствах.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43888" y="6255867"/>
            <a:ext cx="255151" cy="25515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832878" y="6250628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Педагог общества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6832878" y="6618412"/>
            <a:ext cx="7003733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От его добродетелей зависит формирование добродетелей граждан. Управление как искусство воспитания.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756AEFB8-FA5E-13E9-565C-47482C5AF52D}"/>
              </a:ext>
            </a:extLst>
          </p:cNvPr>
          <p:cNvSpPr/>
          <p:nvPr/>
        </p:nvSpPr>
        <p:spPr>
          <a:xfrm>
            <a:off x="12555415" y="7544744"/>
            <a:ext cx="2074985" cy="684856"/>
          </a:xfrm>
          <a:prstGeom prst="rect">
            <a:avLst/>
          </a:prstGeom>
          <a:solidFill>
            <a:srgbClr val="EEE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0802" y="938186"/>
            <a:ext cx="7269837" cy="503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4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Ксенофонт: </a:t>
            </a:r>
            <a:r>
              <a:rPr lang="ru-RU" sz="4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п</a:t>
            </a:r>
            <a:r>
              <a:rPr lang="en-US" sz="40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равитель</a:t>
            </a:r>
            <a:r>
              <a:rPr lang="en-US" sz="4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-</a:t>
            </a:r>
            <a:r>
              <a:rPr lang="ru-RU" sz="4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н</a:t>
            </a:r>
            <a:r>
              <a:rPr lang="en-US" sz="40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аставник</a:t>
            </a:r>
            <a:endParaRPr lang="en-US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13880" y="1978631"/>
            <a:ext cx="7660719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Ксенофонт в «Киропедии» и «Анабасисе» создаёт образ правителя-наставника, сочетающего военное мастерство, справедливость и умение управлять людьми.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41640" y="3380685"/>
            <a:ext cx="3729752" cy="2171700"/>
          </a:xfrm>
          <a:prstGeom prst="roundRect">
            <a:avLst>
              <a:gd name="adj" fmla="val 5053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6" name="Shape 3"/>
          <p:cNvSpPr/>
          <p:nvPr/>
        </p:nvSpPr>
        <p:spPr>
          <a:xfrm>
            <a:off x="718780" y="3380685"/>
            <a:ext cx="91440" cy="2171700"/>
          </a:xfrm>
          <a:prstGeom prst="roundRect">
            <a:avLst>
              <a:gd name="adj" fmla="val 92470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Text 4"/>
          <p:cNvSpPr/>
          <p:nvPr/>
        </p:nvSpPr>
        <p:spPr>
          <a:xfrm>
            <a:off x="1034296" y="3604760"/>
            <a:ext cx="2516386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i="1" dirty="0" err="1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Личный</a:t>
            </a:r>
            <a:r>
              <a:rPr lang="en-US" sz="195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</a:t>
            </a:r>
            <a:r>
              <a:rPr lang="ru-RU" sz="195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п</a:t>
            </a:r>
            <a:r>
              <a:rPr lang="en-US" sz="1950" b="1" i="1" dirty="0" err="1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ример</a:t>
            </a:r>
            <a:endParaRPr lang="en-US" sz="19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34296" y="4040053"/>
            <a:ext cx="3213021" cy="1288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Лидер должен быть тем, на кого хочется равняться, формируя дисциплину и укрепляя моральный дух.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4672608" y="3380685"/>
            <a:ext cx="3729752" cy="2171700"/>
          </a:xfrm>
          <a:prstGeom prst="roundRect">
            <a:avLst>
              <a:gd name="adj" fmla="val 5053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0" name="Shape 7"/>
          <p:cNvSpPr/>
          <p:nvPr/>
        </p:nvSpPr>
        <p:spPr>
          <a:xfrm>
            <a:off x="4649748" y="3380685"/>
            <a:ext cx="91440" cy="2171700"/>
          </a:xfrm>
          <a:prstGeom prst="roundRect">
            <a:avLst>
              <a:gd name="adj" fmla="val 92470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Text 8"/>
          <p:cNvSpPr/>
          <p:nvPr/>
        </p:nvSpPr>
        <p:spPr>
          <a:xfrm>
            <a:off x="4965263" y="3604760"/>
            <a:ext cx="2759869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Доверие и </a:t>
            </a:r>
            <a:r>
              <a:rPr lang="ru-RU" sz="195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у</a:t>
            </a:r>
            <a:r>
              <a:rPr lang="en-US" sz="1950" b="1" i="1" dirty="0" err="1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важение</a:t>
            </a:r>
            <a:endParaRPr lang="en-US" sz="19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4965263" y="4040053"/>
            <a:ext cx="3213021" cy="966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Управление основано не на страхе, а на доверии, умеренности и щедрости.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41640" y="5753600"/>
            <a:ext cx="3729752" cy="1849636"/>
          </a:xfrm>
          <a:prstGeom prst="roundRect">
            <a:avLst>
              <a:gd name="adj" fmla="val 5932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4" name="Shape 11"/>
          <p:cNvSpPr/>
          <p:nvPr/>
        </p:nvSpPr>
        <p:spPr>
          <a:xfrm>
            <a:off x="718780" y="5753600"/>
            <a:ext cx="91440" cy="1849636"/>
          </a:xfrm>
          <a:prstGeom prst="roundRect">
            <a:avLst>
              <a:gd name="adj" fmla="val 92470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5" name="Text 12"/>
          <p:cNvSpPr/>
          <p:nvPr/>
        </p:nvSpPr>
        <p:spPr>
          <a:xfrm>
            <a:off x="1034296" y="5977676"/>
            <a:ext cx="3084195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i="1" dirty="0" err="1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Эффективность</a:t>
            </a:r>
            <a:r>
              <a:rPr lang="en-US" sz="195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</a:t>
            </a:r>
            <a:r>
              <a:rPr lang="ru-RU" sz="195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в</a:t>
            </a:r>
            <a:r>
              <a:rPr lang="en-US" sz="1950" b="1" i="1" dirty="0" err="1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ласти</a:t>
            </a:r>
            <a:endParaRPr lang="en-US" sz="19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034296" y="6412968"/>
            <a:ext cx="3213021" cy="966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Зависит от характера лидера и умения поддерживать внутреннее единство.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25517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83412"/>
            <a:ext cx="8377238" cy="510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48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Римская</a:t>
            </a:r>
            <a:r>
              <a:rPr lang="en-US" sz="48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</a:t>
            </a:r>
            <a:r>
              <a:rPr lang="ru-RU" sz="48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т</a:t>
            </a:r>
            <a:r>
              <a:rPr lang="en-US" sz="48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радиция</a:t>
            </a:r>
            <a:r>
              <a:rPr lang="en-US" sz="48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: </a:t>
            </a:r>
            <a:r>
              <a:rPr lang="ru-RU" sz="48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п</a:t>
            </a:r>
            <a:r>
              <a:rPr lang="en-US" sz="48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сихология</a:t>
            </a:r>
            <a:r>
              <a:rPr lang="en-US" sz="48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</a:t>
            </a:r>
            <a:r>
              <a:rPr lang="ru-RU" sz="48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в</a:t>
            </a:r>
            <a:r>
              <a:rPr lang="en-US" sz="48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ласти</a:t>
            </a:r>
            <a:endParaRPr lang="en-US" sz="4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299823"/>
            <a:ext cx="130428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Римская философская традиция развивает греческое наследие, привнося размышление о психологии политической власти. В условиях кризиса республики римские мыслители осознавали, что судьба государства зависит от эмоционального состояния общества.</a:t>
            </a:r>
            <a:endParaRPr lang="en-US" sz="17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5182791"/>
            <a:ext cx="4211479" cy="612338"/>
          </a:xfrm>
          <a:prstGeom prst="roundRect">
            <a:avLst>
              <a:gd name="adj" fmla="val 480076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6415" y="5335786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7863" y="599920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Закон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997863" y="6440448"/>
            <a:ext cx="3803333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Правитель как хранитель справедливости и закона.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5"/>
          <p:cNvSpPr/>
          <p:nvPr/>
        </p:nvSpPr>
        <p:spPr>
          <a:xfrm>
            <a:off x="5209342" y="5182791"/>
            <a:ext cx="4211598" cy="612338"/>
          </a:xfrm>
          <a:prstGeom prst="roundRect">
            <a:avLst>
              <a:gd name="adj" fmla="val 480076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62086" y="5335786"/>
            <a:ext cx="306110" cy="30611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413415" y="599920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Эмоции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5413415" y="6440448"/>
            <a:ext cx="380345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Разрушительность эмоций для политической жизни.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8"/>
          <p:cNvSpPr/>
          <p:nvPr/>
        </p:nvSpPr>
        <p:spPr>
          <a:xfrm>
            <a:off x="9625013" y="5182791"/>
            <a:ext cx="4211598" cy="612338"/>
          </a:xfrm>
          <a:prstGeom prst="roundRect">
            <a:avLst>
              <a:gd name="adj" fmla="val 480076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77757" y="5335786"/>
            <a:ext cx="306110" cy="30611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829086" y="599920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Стабильность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0"/>
          <p:cNvSpPr/>
          <p:nvPr/>
        </p:nvSpPr>
        <p:spPr>
          <a:xfrm>
            <a:off x="9829086" y="6440448"/>
            <a:ext cx="380345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Зависимость государства от характера правителя.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F560651-B2ED-3FC5-6AA1-004A2AFEEC96}"/>
              </a:ext>
            </a:extLst>
          </p:cNvPr>
          <p:cNvSpPr/>
          <p:nvPr/>
        </p:nvSpPr>
        <p:spPr>
          <a:xfrm>
            <a:off x="12555415" y="7544744"/>
            <a:ext cx="2074985" cy="684856"/>
          </a:xfrm>
          <a:prstGeom prst="rect">
            <a:avLst/>
          </a:prstGeom>
          <a:solidFill>
            <a:srgbClr val="EEE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16423" y="639805"/>
            <a:ext cx="7563326" cy="475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4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Цицерон: </a:t>
            </a:r>
            <a:r>
              <a:rPr lang="ru-RU" sz="4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х</a:t>
            </a:r>
            <a:r>
              <a:rPr lang="en-US" sz="40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ранитель</a:t>
            </a:r>
            <a:r>
              <a:rPr lang="en-US" sz="4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</a:t>
            </a:r>
            <a:r>
              <a:rPr lang="ru-RU" sz="4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с</a:t>
            </a:r>
            <a:r>
              <a:rPr lang="en-US" sz="40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праведливости</a:t>
            </a:r>
            <a:endParaRPr lang="en-US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26731" y="1754505"/>
            <a:ext cx="3599497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6092547" y="1881806"/>
            <a:ext cx="4774745" cy="594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8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Эмоции как «волнения души»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092547" y="2667023"/>
            <a:ext cx="3599497" cy="1827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i="1" dirty="0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Цицерон</a:t>
            </a:r>
            <a:r>
              <a:rPr lang="ru-RU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в трактах «О государстве», «О законах» и «Об обязанностях»</a:t>
            </a: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подчёркивает, что правитель — это прежде всего хранитель справедливости и закона. Эмоции, такие как страх, гнев и ненависть, разрушительны для политической жизни.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298192" y="2681783"/>
            <a:ext cx="3599497" cy="913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Правитель не должен управлять с помощью страха, ибо страх порождает ненависть.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298192" y="4025438"/>
            <a:ext cx="3599497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Пример свержения Тарквиния.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298192" y="4396556"/>
            <a:ext cx="3599497" cy="609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Личная мораль правителя имеет общественное значение.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234350" y="5737992"/>
            <a:ext cx="7663339" cy="609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Образ мудрого, сдержанного человека, ответственного за эмоциональное состояние общества.</a:t>
            </a:r>
            <a:endParaRPr 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B7CB408-FD00-29EE-649C-2698007A2DD9}"/>
              </a:ext>
            </a:extLst>
          </p:cNvPr>
          <p:cNvSpPr/>
          <p:nvPr/>
        </p:nvSpPr>
        <p:spPr>
          <a:xfrm>
            <a:off x="12555415" y="7544744"/>
            <a:ext cx="2074985" cy="684856"/>
          </a:xfrm>
          <a:prstGeom prst="rect">
            <a:avLst/>
          </a:prstGeom>
          <a:solidFill>
            <a:srgbClr val="EEE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74263"/>
            <a:ext cx="4926568" cy="481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48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Сенека: </a:t>
            </a:r>
            <a:r>
              <a:rPr lang="ru-RU" sz="48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м</a:t>
            </a:r>
            <a:r>
              <a:rPr lang="en-US" sz="48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онарх</a:t>
            </a:r>
            <a:r>
              <a:rPr lang="en-US" sz="48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-</a:t>
            </a:r>
            <a:r>
              <a:rPr lang="ru-RU" sz="48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м</a:t>
            </a:r>
            <a:r>
              <a:rPr lang="en-US" sz="48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удрец</a:t>
            </a:r>
            <a:endParaRPr lang="en-US" sz="4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1738193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8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Идеал императора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2232184"/>
            <a:ext cx="3543062" cy="1541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Стоик Сенека, в условиях </a:t>
            </a:r>
            <a:r>
              <a:rPr lang="en-US" sz="2000" i="1" dirty="0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императорской</a:t>
            </a: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власти</a:t>
            </a:r>
            <a:r>
              <a:rPr lang="ru-RU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. В тракте «О гневе» он </a:t>
            </a:r>
            <a:r>
              <a:rPr lang="en-US" sz="2000" i="1" dirty="0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создаёт</a:t>
            </a: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идеал монарха-мудреца, полностью свободного от разрушительных эмоций.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130641" y="2116927"/>
            <a:ext cx="3543062" cy="1541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Он считает, что правитель обязан подавлять в себе гнев, страх, зависть и ненависть, чтобы избежать несправедливых решений и потрясений.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4814768" y="1718905"/>
            <a:ext cx="35430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1090612" y="4967288"/>
            <a:ext cx="726721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«Тот, кого боятся, боится сам»</a:t>
            </a:r>
            <a:endParaRPr 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801409" y="4750475"/>
            <a:ext cx="22860" cy="741998"/>
          </a:xfrm>
          <a:prstGeom prst="rect">
            <a:avLst/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Text 7"/>
          <p:cNvSpPr/>
          <p:nvPr/>
        </p:nvSpPr>
        <p:spPr>
          <a:xfrm>
            <a:off x="801409" y="6068974"/>
            <a:ext cx="7556421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Идеальный правитель </a:t>
            </a:r>
            <a:r>
              <a:rPr lang="en-US" sz="2000" b="1" i="1" dirty="0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Сенеки</a:t>
            </a:r>
            <a:r>
              <a:rPr lang="en-US" sz="2000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ru-RU" sz="2000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– </a:t>
            </a:r>
            <a:r>
              <a:rPr lang="en-US" sz="2000" b="1" i="1" dirty="0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мудрец</a:t>
            </a:r>
            <a:r>
              <a:rPr lang="en-US" sz="2000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, управляющий собой и благодаря этому способный управлять государством.</a:t>
            </a:r>
            <a:endParaRPr 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C2E1B4D-CC1B-741B-447A-E4B354A8BC54}"/>
              </a:ext>
            </a:extLst>
          </p:cNvPr>
          <p:cNvSpPr/>
          <p:nvPr/>
        </p:nvSpPr>
        <p:spPr>
          <a:xfrm>
            <a:off x="12555415" y="7544744"/>
            <a:ext cx="2074985" cy="684856"/>
          </a:xfrm>
          <a:prstGeom prst="rect">
            <a:avLst/>
          </a:prstGeom>
          <a:solidFill>
            <a:srgbClr val="EEE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8502" y="908090"/>
            <a:ext cx="7578804" cy="510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4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Греция и Рим: </a:t>
            </a:r>
            <a:r>
              <a:rPr lang="ru-RU" sz="4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с</a:t>
            </a:r>
            <a:r>
              <a:rPr lang="en-US" sz="40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ходства</a:t>
            </a:r>
            <a:r>
              <a:rPr lang="en-US" sz="4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и </a:t>
            </a:r>
            <a:r>
              <a:rPr lang="ru-RU" sz="4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р</a:t>
            </a:r>
            <a:r>
              <a:rPr lang="en-US" sz="40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азличия</a:t>
            </a:r>
            <a:endParaRPr lang="en-US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9375" y="1724501"/>
            <a:ext cx="7257931" cy="317754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865809" y="3333827"/>
            <a:ext cx="851227" cy="197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b="1" i="1" dirty="0">
                <a:solidFill>
                  <a:srgbClr val="FFFFFF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Греция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0476809" y="3333827"/>
            <a:ext cx="851227" cy="197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b="1" i="1" dirty="0">
                <a:solidFill>
                  <a:srgbClr val="FFFFFF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Рим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1961289" y="4210225"/>
            <a:ext cx="1995799" cy="510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Справедливость и порядок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40843" y="4271232"/>
            <a:ext cx="194889" cy="19489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1933151" y="2400488"/>
            <a:ext cx="1582861" cy="158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b="1" i="1" dirty="0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Мудрость</a:t>
            </a:r>
            <a:r>
              <a:rPr lang="en-US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endParaRPr lang="ru-RU" b="1" i="1" dirty="0">
              <a:solidFill>
                <a:srgbClr val="2A2742"/>
              </a:solidFill>
              <a:latin typeface="Times New Roman" panose="02020603050405020304" pitchFamily="18" charset="0"/>
              <a:ea typeface="Arimo" pitchFamily="34" charset="-122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en-US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и благоразумие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45350" y="2366853"/>
            <a:ext cx="197308" cy="1973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81413" y="4196155"/>
            <a:ext cx="2058397" cy="705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buNone/>
            </a:pPr>
            <a:r>
              <a:rPr lang="en-US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Эмоциональная стабильность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48988" y="4284972"/>
            <a:ext cx="194889" cy="194889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663983" y="2400488"/>
            <a:ext cx="1582861" cy="158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buNone/>
            </a:pPr>
            <a:r>
              <a:rPr lang="en-US" b="1" i="1" dirty="0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Рациональность</a:t>
            </a:r>
            <a:endParaRPr lang="ru-RU" b="1" i="1" dirty="0">
              <a:solidFill>
                <a:srgbClr val="2A2742"/>
              </a:solidFill>
              <a:latin typeface="Times New Roman" panose="02020603050405020304" pitchFamily="18" charset="0"/>
              <a:ea typeface="Arimo" pitchFamily="34" charset="-122"/>
              <a:cs typeface="Times New Roman" panose="02020603050405020304" pitchFamily="18" charset="0"/>
            </a:endParaRPr>
          </a:p>
          <a:p>
            <a:pPr marL="0" indent="0" algn="r">
              <a:buNone/>
            </a:pPr>
            <a:r>
              <a:rPr lang="en-US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и разум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24916" y="2368062"/>
            <a:ext cx="194889" cy="19489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238399" y="5448115"/>
            <a:ext cx="7640003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Греки акцентировали внимание на добродетели и рациональности правителя, его способности к познанию блага. Римляне же, столкнувшись с кризисом, обратили внимание на эмоциональную сторону политической жизни.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8"/>
          <p:cNvSpPr/>
          <p:nvPr/>
        </p:nvSpPr>
        <p:spPr>
          <a:xfrm>
            <a:off x="6261845" y="6897703"/>
            <a:ext cx="7640003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Платон и Аристотель создают модели правителя как воплощения разума, в то время как Цицерон и Сенека подчёркивают важность эмоциональной устойчивости.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1007</Words>
  <Application>Microsoft Office PowerPoint</Application>
  <PresentationFormat>Произвольный</PresentationFormat>
  <Paragraphs>92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Times New Roman</vt:lpstr>
      <vt:lpstr>Aptos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Олька В</cp:lastModifiedBy>
  <cp:revision>7</cp:revision>
  <dcterms:created xsi:type="dcterms:W3CDTF">2025-12-06T14:50:33Z</dcterms:created>
  <dcterms:modified xsi:type="dcterms:W3CDTF">2025-12-06T16:22:44Z</dcterms:modified>
</cp:coreProperties>
</file>